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5"/>
  </p:sldMasterIdLst>
  <p:notesMasterIdLst>
    <p:notesMasterId r:id="rId34"/>
  </p:notesMasterIdLst>
  <p:handoutMasterIdLst>
    <p:handoutMasterId r:id="rId35"/>
  </p:handoutMasterIdLst>
  <p:sldIdLst>
    <p:sldId id="256" r:id="rId6"/>
    <p:sldId id="435" r:id="rId7"/>
    <p:sldId id="285" r:id="rId8"/>
    <p:sldId id="390" r:id="rId9"/>
    <p:sldId id="299" r:id="rId10"/>
    <p:sldId id="352" r:id="rId11"/>
    <p:sldId id="431" r:id="rId12"/>
    <p:sldId id="301" r:id="rId13"/>
    <p:sldId id="387" r:id="rId14"/>
    <p:sldId id="436" r:id="rId15"/>
    <p:sldId id="429" r:id="rId16"/>
    <p:sldId id="434" r:id="rId17"/>
    <p:sldId id="432" r:id="rId18"/>
    <p:sldId id="437" r:id="rId19"/>
    <p:sldId id="438" r:id="rId20"/>
    <p:sldId id="439" r:id="rId21"/>
    <p:sldId id="440" r:id="rId22"/>
    <p:sldId id="441" r:id="rId23"/>
    <p:sldId id="442" r:id="rId24"/>
    <p:sldId id="443" r:id="rId25"/>
    <p:sldId id="444" r:id="rId26"/>
    <p:sldId id="445" r:id="rId27"/>
    <p:sldId id="446" r:id="rId28"/>
    <p:sldId id="447" r:id="rId29"/>
    <p:sldId id="448" r:id="rId30"/>
    <p:sldId id="450" r:id="rId31"/>
    <p:sldId id="451" r:id="rId32"/>
    <p:sldId id="449" r:id="rId3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dličková Martina" initials="JM" lastIdx="1" clrIdx="0">
    <p:extLst>
      <p:ext uri="{19B8F6BF-5375-455C-9EA6-DF929625EA0E}">
        <p15:presenceInfo xmlns:p15="http://schemas.microsoft.com/office/powerpoint/2012/main" userId="S-1-5-21-1024343765-948047755-1557874966-141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8D96"/>
    <a:srgbClr val="388991"/>
    <a:srgbClr val="7EA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1" autoAdjust="0"/>
    <p:restoredTop sz="76984" autoAdjust="0"/>
  </p:normalViewPr>
  <p:slideViewPr>
    <p:cSldViewPr snapToGrid="0">
      <p:cViewPr varScale="1">
        <p:scale>
          <a:sx n="52" d="100"/>
          <a:sy n="52" d="100"/>
        </p:scale>
        <p:origin x="180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AF116-17BA-4C49-8C78-A5D126FA003D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E3400-B165-4D0F-A632-F0B6DA3D93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6922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4E047-F0E3-4D96-9601-877D0F443167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3F150-E127-4526-889F-47418C4ACA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32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0143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dirty="0"/>
              <a:t>Od vydání Opatření do vydání podzimního Sdělení (24. 9. – 13. 10. 2020) je možné nahradit snímek obrazovky čestným prohlášením.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295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cs-CZ" dirty="0"/>
              <a:t>(na personálních pozicích je možné standardně pracovat distančně i bez mimořádných opatření)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48722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2364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9408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02102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77129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05879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07499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34769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400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Výsledkové indikátory jsou napříč všemi vlnami šablon.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38711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630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cs-CZ" dirty="0">
                <a:solidFill>
                  <a:srgbClr val="FF0000"/>
                </a:solidFill>
              </a:rPr>
              <a:t>PES homogenní</a:t>
            </a:r>
            <a:r>
              <a:rPr lang="cs-CZ" baseline="0" dirty="0">
                <a:solidFill>
                  <a:srgbClr val="FF0000"/>
                </a:solidFill>
              </a:rPr>
              <a:t> skupiny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04937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cs-CZ" dirty="0">
                <a:solidFill>
                  <a:srgbClr val="FF0000"/>
                </a:solidFill>
              </a:rPr>
              <a:t>PES homogenní skupiny</a:t>
            </a:r>
            <a:r>
              <a:rPr lang="cs-CZ" baseline="0" dirty="0">
                <a:solidFill>
                  <a:srgbClr val="FF0000"/>
                </a:solidFill>
              </a:rPr>
              <a:t>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18116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55332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35027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Výsledkové indikátory jsou napříč všemi vlnami šablon.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41405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cs-CZ" dirty="0"/>
              <a:t>(na personálních pozicích je možné standardně pracovat distančně i bez mimořádných opatření)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26287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cs-CZ" dirty="0"/>
              <a:t>(na personálních pozicích je možné standardně pracovat distančně i bez mimořádných opatření)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9460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7731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53622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Výstupové indikátory</a:t>
            </a:r>
            <a:r>
              <a:rPr lang="cs-CZ" baseline="0" dirty="0"/>
              <a:t> odpovídají výzvě 80/81.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5886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Výsledkové indikátory jsou napříč všemi vlnami šablon.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8032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400" strike="sngStrike" dirty="0">
              <a:highlight>
                <a:srgbClr val="FFFF00"/>
              </a:highlight>
              <a:latin typeface="+mn-lt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4614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Podrobné informace k dokládání: příloha č. 3 výzvy</a:t>
            </a:r>
            <a:r>
              <a:rPr lang="cs-CZ" baseline="0" dirty="0">
                <a:solidFill>
                  <a:srgbClr val="FF0000"/>
                </a:solidFill>
              </a:rPr>
              <a:t> Přehled šablon a jejich věcný výklad – kap. 7.2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8903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Výsledkové indikátory jsou napříč všemi vlnami šablon.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7467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l">
              <a:buNone/>
              <a:defRPr sz="7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4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8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6158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031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06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00" b="1" kern="120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628650" y="1825625"/>
            <a:ext cx="7886700" cy="4003675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Předepsané písmo</a:t>
            </a:r>
          </a:p>
          <a:p>
            <a:pPr lvl="0"/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44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91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2pPr>
              <a:defRPr sz="2000" b="1">
                <a:latin typeface="+mn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0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s-CZ" dirty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4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0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0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9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792451"/>
            <a:ext cx="7886700" cy="898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135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Předepsané písmo </a:t>
            </a:r>
            <a:r>
              <a:rPr lang="cs-CZ" dirty="0" err="1"/>
              <a:t>Arial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30.01.2021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200" y="5834515"/>
            <a:ext cx="4611600" cy="102348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4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4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56" r:id="rId13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None/>
        <a:defRPr lang="cs-CZ" sz="2800" b="1" kern="1200" dirty="0">
          <a:solidFill>
            <a:srgbClr val="388991"/>
          </a:solidFill>
          <a:latin typeface="+mn-lt"/>
          <a:ea typeface="+mn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opvvv.msmt.cz/vyzva/vyzva-c-02-18-063-sablony-ii-mimo-hlavni-mesto-praha-verze-1/dotazy.ht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pvvv.msmt.cz/aktualita/sdeleni-k-realizaci-sablon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koronavirus.edu.cz/files/tabulka-15.pdf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opvvv.msmt.cz/vyzva/vyzva-c-02-18-063-sablony-ii-mimo-hlavni-mesto-praha-verze-1/dotazy.htm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sablonymas@msmt.cz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koronavirus.edu.cz/informace-a-faq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koronavirus.edu.cz/kontakty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473529" y="2780848"/>
            <a:ext cx="82132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 dirty="0" err="1">
                <a:cs typeface="Arial" panose="020B0604020202020204" pitchFamily="34" charset="0"/>
              </a:rPr>
              <a:t>ZoR</a:t>
            </a:r>
            <a:r>
              <a:rPr lang="cs-CZ" sz="4400" b="1" dirty="0">
                <a:cs typeface="Arial" panose="020B0604020202020204" pitchFamily="34" charset="0"/>
              </a:rPr>
              <a:t> v době mimořádných opatření</a:t>
            </a:r>
          </a:p>
          <a:p>
            <a:pPr algn="ctr"/>
            <a:r>
              <a:rPr lang="cs-CZ" sz="4000" b="1" dirty="0">
                <a:cs typeface="Arial" panose="020B0604020202020204" pitchFamily="34" charset="0"/>
              </a:rPr>
              <a:t>- workshop pro pracovníky MAS, MAP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0" y="5829300"/>
            <a:ext cx="4610100" cy="10287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84" y="0"/>
            <a:ext cx="521343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319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1456543"/>
          </a:xfrm>
        </p:spPr>
        <p:txBody>
          <a:bodyPr>
            <a:normAutofit/>
          </a:bodyPr>
          <a:lstStyle/>
          <a:p>
            <a:pPr algn="ctr"/>
            <a:r>
              <a:rPr lang="cs-CZ" sz="5400" dirty="0"/>
              <a:t>Aktivity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2200" b="1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67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Distanční DVPP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569493"/>
            <a:ext cx="7886700" cy="4259807"/>
          </a:xfrm>
        </p:spPr>
        <p:txBody>
          <a:bodyPr>
            <a:noAutofit/>
          </a:bodyPr>
          <a:lstStyle/>
          <a:p>
            <a:pPr lvl="0"/>
            <a:r>
              <a:rPr lang="cs-CZ" sz="2200" b="1" dirty="0">
                <a:latin typeface="+mn-lt"/>
              </a:rPr>
              <a:t>Jarní mimořádná opatření do 30. 6. 2020</a:t>
            </a:r>
            <a:endParaRPr lang="cs-CZ" sz="2200" dirty="0">
              <a:latin typeface="+mn-lt"/>
            </a:endParaRPr>
          </a:p>
          <a:p>
            <a:pPr marL="342900" lvl="0" indent="-342900">
              <a:buFontTx/>
              <a:buChar char="-"/>
            </a:pPr>
            <a:r>
              <a:rPr lang="cs-CZ" sz="2200" dirty="0">
                <a:latin typeface="+mn-lt"/>
              </a:rPr>
              <a:t>distanční forma DVPP schválena ze strany MŠMT </a:t>
            </a:r>
          </a:p>
          <a:p>
            <a:pPr marL="342900" lvl="0" indent="-342900">
              <a:buFontTx/>
              <a:buChar char="-"/>
            </a:pPr>
            <a:r>
              <a:rPr lang="cs-CZ" sz="2200" dirty="0" err="1">
                <a:latin typeface="+mn-lt"/>
              </a:rPr>
              <a:t>ZoR</a:t>
            </a:r>
            <a:r>
              <a:rPr lang="cs-CZ" sz="2200" dirty="0">
                <a:latin typeface="+mn-lt"/>
              </a:rPr>
              <a:t>: kontrola distanční formy kurzu (dle schválených kurzů) </a:t>
            </a:r>
          </a:p>
          <a:p>
            <a:pPr lvl="0"/>
            <a:endParaRPr lang="cs-CZ" sz="2200" dirty="0">
              <a:latin typeface="+mn-lt"/>
            </a:endParaRPr>
          </a:p>
          <a:p>
            <a:pPr lvl="0"/>
            <a:r>
              <a:rPr lang="cs-CZ" sz="2200" b="1" dirty="0">
                <a:latin typeface="+mn-lt"/>
              </a:rPr>
              <a:t>Doba od 1. 7. do 23. 9. 2020</a:t>
            </a:r>
            <a:endParaRPr lang="cs-CZ" sz="2200" dirty="0">
              <a:latin typeface="+mn-lt"/>
            </a:endParaRPr>
          </a:p>
          <a:p>
            <a:pPr lvl="0"/>
            <a:r>
              <a:rPr lang="cs-CZ" sz="2200" dirty="0">
                <a:latin typeface="+mn-lt"/>
              </a:rPr>
              <a:t>-  nebyla umožněna distanční forma seminářů DVPP. </a:t>
            </a:r>
          </a:p>
          <a:p>
            <a:endParaRPr lang="cs-CZ" sz="2200" dirty="0">
              <a:latin typeface="+mn-lt"/>
            </a:endParaRPr>
          </a:p>
          <a:p>
            <a:r>
              <a:rPr lang="cs-CZ" sz="2200" b="1" dirty="0">
                <a:latin typeface="+mn-lt"/>
              </a:rPr>
              <a:t>Podzimní mimořádná opatření (Opatření MŠMT od 24. 9. 2020)</a:t>
            </a:r>
          </a:p>
          <a:p>
            <a:pPr marL="342900" indent="-342900">
              <a:buFontTx/>
              <a:buChar char="-"/>
            </a:pPr>
            <a:r>
              <a:rPr lang="cs-CZ" sz="2200" dirty="0">
                <a:latin typeface="+mn-lt"/>
              </a:rPr>
              <a:t>Opatření MŠMT: distanční forma kdykoliv až do odvolání</a:t>
            </a:r>
          </a:p>
          <a:p>
            <a:pPr marL="342900" indent="-342900">
              <a:buFontTx/>
              <a:buChar char="-"/>
            </a:pPr>
            <a:r>
              <a:rPr lang="cs-CZ" sz="2200" dirty="0" err="1">
                <a:latin typeface="+mn-lt"/>
              </a:rPr>
              <a:t>ZoR</a:t>
            </a:r>
            <a:r>
              <a:rPr lang="cs-CZ" sz="2200" dirty="0">
                <a:latin typeface="+mn-lt"/>
              </a:rPr>
              <a:t>: kontrola distanční </a:t>
            </a:r>
            <a:r>
              <a:rPr lang="cs-CZ" sz="2200" u="sng" dirty="0">
                <a:latin typeface="+mn-lt"/>
              </a:rPr>
              <a:t>synchronní</a:t>
            </a:r>
            <a:r>
              <a:rPr lang="cs-CZ" sz="2200" dirty="0">
                <a:latin typeface="+mn-lt"/>
              </a:rPr>
              <a:t> formy (otisk obrazovky, čestné prohlášení do 13. 10. 2020)</a:t>
            </a:r>
          </a:p>
        </p:txBody>
      </p:sp>
    </p:spTree>
    <p:extLst>
      <p:ext uri="{BB962C8B-B14F-4D97-AF65-F5344CB8AC3E}">
        <p14:creationId xmlns:p14="http://schemas.microsoft.com/office/powerpoint/2010/main" val="3584169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Personální šablony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/>
              <a:t>Jarní a Podzimní Sdělení – stejný přístup: </a:t>
            </a:r>
          </a:p>
          <a:p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je možné vykonávat </a:t>
            </a:r>
            <a:r>
              <a:rPr lang="cs-CZ" sz="2200" b="1" dirty="0">
                <a:latin typeface="+mn-lt"/>
              </a:rPr>
              <a:t>práci z jiného místa</a:t>
            </a:r>
            <a:r>
              <a:rPr lang="cs-CZ" sz="2200" dirty="0">
                <a:latin typeface="+mn-lt"/>
              </a:rPr>
              <a:t>, je možné vykonávat </a:t>
            </a:r>
            <a:r>
              <a:rPr lang="cs-CZ" sz="2200" b="1" dirty="0">
                <a:latin typeface="+mn-lt"/>
              </a:rPr>
              <a:t>práci nad rámec činností uvedených v příloze č. 3 </a:t>
            </a:r>
            <a:r>
              <a:rPr lang="cs-CZ" sz="2200" dirty="0">
                <a:latin typeface="+mn-lt"/>
              </a:rPr>
              <a:t>(ve prospěch školy/vzdělávání). Příjemce nedokládá případné dodatky k pracovněprávnímu dokumentu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>
                <a:latin typeface="+mn-lt"/>
              </a:rPr>
              <a:t>report</a:t>
            </a:r>
            <a:r>
              <a:rPr lang="cs-CZ" sz="2200" dirty="0">
                <a:latin typeface="+mn-lt"/>
              </a:rPr>
              <a:t> bez úprav</a:t>
            </a:r>
          </a:p>
          <a:p>
            <a:r>
              <a:rPr lang="cs-CZ" sz="2200" i="1" dirty="0">
                <a:latin typeface="+mn-lt"/>
              </a:rPr>
              <a:t>      (na personálních pozicích je možné standardně pracovat distančně i bez mimořádných opatření)</a:t>
            </a:r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7354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Personální šablony – </a:t>
            </a:r>
            <a:r>
              <a:rPr lang="cs-CZ" dirty="0" err="1"/>
              <a:t>pokr</a:t>
            </a:r>
            <a:r>
              <a:rPr lang="cs-CZ" dirty="0"/>
              <a:t>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4025" y="1825625"/>
            <a:ext cx="8188656" cy="4003675"/>
          </a:xfrm>
        </p:spPr>
        <p:txBody>
          <a:bodyPr>
            <a:noAutofit/>
          </a:bodyPr>
          <a:lstStyle/>
          <a:p>
            <a:r>
              <a:rPr lang="cs-CZ" b="1" dirty="0">
                <a:latin typeface="+mn-lt"/>
              </a:rPr>
              <a:t>Školní kariérový poradce</a:t>
            </a:r>
          </a:p>
          <a:p>
            <a:pPr marL="342900" indent="-342900">
              <a:buFontTx/>
              <a:buChar char="-"/>
            </a:pPr>
            <a:r>
              <a:rPr lang="cs-CZ" dirty="0">
                <a:latin typeface="+mn-lt"/>
              </a:rPr>
              <a:t>pokud není možné realizovat individuální setkání, je možné je nahradit v následujících měsících sledovaného období, za které budou výdaje za tuto šablonu vloženy do </a:t>
            </a:r>
            <a:r>
              <a:rPr lang="cs-CZ" dirty="0" err="1">
                <a:latin typeface="+mn-lt"/>
              </a:rPr>
              <a:t>ZoR</a:t>
            </a:r>
            <a:endParaRPr lang="cs-CZ" dirty="0">
              <a:latin typeface="+mn-lt"/>
            </a:endParaRPr>
          </a:p>
          <a:p>
            <a:endParaRPr lang="cs-CZ" dirty="0">
              <a:latin typeface="+mn-lt"/>
            </a:endParaRPr>
          </a:p>
          <a:p>
            <a:r>
              <a:rPr lang="cs-CZ" b="1" dirty="0">
                <a:latin typeface="+mn-lt"/>
              </a:rPr>
              <a:t>Koordinátor</a:t>
            </a:r>
          </a:p>
          <a:p>
            <a:pPr marL="342900" indent="-342900">
              <a:buFontTx/>
              <a:buChar char="-"/>
            </a:pPr>
            <a:r>
              <a:rPr lang="cs-CZ" dirty="0">
                <a:latin typeface="+mn-lt"/>
              </a:rPr>
              <a:t>pokud není možné realizovat podpůrnou akci, je možné ji nahradit v následujících měsících sledovaného období, za které budou výdaje za tuto šablonu vloženy do </a:t>
            </a:r>
            <a:r>
              <a:rPr lang="cs-CZ" dirty="0" err="1">
                <a:latin typeface="+mn-lt"/>
              </a:rPr>
              <a:t>ZoR</a:t>
            </a:r>
            <a:r>
              <a:rPr lang="cs-CZ" dirty="0">
                <a:latin typeface="+mn-lt"/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cs-CZ" dirty="0">
                <a:latin typeface="+mn-lt"/>
              </a:rPr>
              <a:t>pokud je podpůrná akce realizována distančně, je možné namísto prezenční listiny doložit snímek obrazovky (počet přihlášených účastníků, datum a čas pořízení snímku). Do 5. 4. 2020 čestné prohlášení.</a:t>
            </a:r>
            <a:endParaRPr lang="cs-CZ" dirty="0"/>
          </a:p>
          <a:p>
            <a:pPr marL="342900" indent="-342900">
              <a:buFontTx/>
              <a:buChar char="-"/>
            </a:pPr>
            <a:endParaRPr lang="cs-CZ" dirty="0"/>
          </a:p>
          <a:p>
            <a:endParaRPr lang="cs-CZ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0197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Supervize, </a:t>
            </a:r>
            <a:r>
              <a:rPr lang="cs-CZ" dirty="0" err="1"/>
              <a:t>mentoring</a:t>
            </a:r>
            <a:r>
              <a:rPr lang="cs-CZ" dirty="0"/>
              <a:t>, </a:t>
            </a:r>
            <a:r>
              <a:rPr lang="cs-CZ" dirty="0" err="1"/>
              <a:t>koučink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>
                <a:latin typeface="+mn-lt"/>
              </a:rPr>
              <a:t>Jarní a Podzimní Sdělení – stejný přístup: </a:t>
            </a: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šablonu je možné realizovat distanční formou.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 tom případě je možné kopie prezenční listiny nahradit např. </a:t>
            </a:r>
            <a:r>
              <a:rPr lang="cs-CZ" sz="2200" b="1" dirty="0" err="1">
                <a:latin typeface="+mn-lt"/>
              </a:rPr>
              <a:t>printscreenem</a:t>
            </a:r>
            <a:r>
              <a:rPr lang="cs-CZ" sz="2200" b="1" dirty="0">
                <a:latin typeface="+mn-lt"/>
              </a:rPr>
              <a:t> obrazovky </a:t>
            </a:r>
            <a:r>
              <a:rPr lang="cs-CZ" sz="2200" dirty="0">
                <a:latin typeface="+mn-lt"/>
              </a:rPr>
              <a:t>(počet účastníků, datum a čas pořízení).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pro setkání realizovaná distančně do 5. 4. 2020 je možné nahradit prezenční listinu čestným prohlášením. </a:t>
            </a:r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4166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Sdíle</a:t>
            </a:r>
            <a:r>
              <a:rPr lang="cs-CZ" dirty="0"/>
              <a:t>ní zkušeností prostřednictvím návštěv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>
                <a:latin typeface="+mn-lt"/>
              </a:rPr>
              <a:t>Jarní a Podzimní Sdělení – stejný přístup: </a:t>
            </a: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příprava a reflexe mohou v době mimořádných opatření proběhnout distančně, návštěva musí proběhnout vždy </a:t>
            </a:r>
            <a:r>
              <a:rPr lang="cs-CZ" sz="2200" b="1" dirty="0">
                <a:latin typeface="+mn-lt"/>
              </a:rPr>
              <a:t>prezenčně</a:t>
            </a:r>
            <a:r>
              <a:rPr lang="cs-CZ" sz="2200" dirty="0">
                <a:latin typeface="+mn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podrobná specifikace šablony: </a:t>
            </a:r>
          </a:p>
          <a:p>
            <a:r>
              <a:rPr lang="cs-CZ" sz="2200" i="1" dirty="0">
                <a:latin typeface="+mn-lt"/>
              </a:rPr>
              <a:t>Návštěvy v hostitelské škole se konají během běžné pracovní doby obou pedagogů tak, aby se pedagog mohl inspirovat tím, jak se dané aktivity realizují v běžném provozu školy/školského zařízení. </a:t>
            </a:r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6066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Zapojení odborníka z praxe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411402"/>
          </a:xfrm>
        </p:spPr>
        <p:txBody>
          <a:bodyPr>
            <a:normAutofit lnSpcReduction="10000"/>
          </a:bodyPr>
          <a:lstStyle/>
          <a:p>
            <a:r>
              <a:rPr lang="cs-CZ" sz="2200" dirty="0"/>
              <a:t>Jarní a Podzimní Sdělení – stejný přístup: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příprava na výuku a reflexe mohou proběhnout distanční formou pro každou realizovanou hodinu, samotná výuka musí </a:t>
            </a:r>
            <a:r>
              <a:rPr lang="cs-CZ" sz="2200" b="1" dirty="0">
                <a:latin typeface="+mn-lt"/>
              </a:rPr>
              <a:t>proběhnout prezenčně </a:t>
            </a:r>
          </a:p>
          <a:p>
            <a:endParaRPr lang="cs-CZ" sz="2200" dirty="0">
              <a:latin typeface="+mn-lt"/>
            </a:endParaRPr>
          </a:p>
          <a:p>
            <a:r>
              <a:rPr lang="cs-CZ" sz="2200" dirty="0">
                <a:latin typeface="+mn-lt"/>
              </a:rPr>
              <a:t>PES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vstup třetích osob do prostor školy – dotaz měsíce </a:t>
            </a:r>
          </a:p>
          <a:p>
            <a:pPr marL="342900" indent="-342900">
              <a:buFontTx/>
              <a:buChar char="-"/>
            </a:pPr>
            <a:r>
              <a:rPr lang="cs-CZ" sz="2200" dirty="0">
                <a:latin typeface="+mn-lt"/>
              </a:rPr>
              <a:t>odpověď u jednotlivých výzev</a:t>
            </a:r>
          </a:p>
          <a:p>
            <a:pPr marL="342900" indent="-342900">
              <a:buFontTx/>
              <a:buChar char="-"/>
            </a:pPr>
            <a:r>
              <a:rPr lang="cs-CZ" sz="2200" dirty="0">
                <a:latin typeface="+mn-lt"/>
              </a:rPr>
              <a:t>např. výzva 63  (dotaz č. 36) </a:t>
            </a:r>
            <a:r>
              <a:rPr lang="cs-CZ" sz="2200" dirty="0">
                <a:latin typeface="+mn-lt"/>
                <a:hlinkClick r:id="rId3"/>
              </a:rPr>
              <a:t>https://opvvv.msmt.cz/vyzva/vyzva-c-02-18-063-sablony-ii-mimo-hlavni-mesto-praha-verze-1/dotazy.htm</a:t>
            </a:r>
            <a:endParaRPr lang="cs-CZ" sz="2200" dirty="0">
              <a:latin typeface="+mn-lt"/>
            </a:endParaRPr>
          </a:p>
          <a:p>
            <a:pPr marL="342900" indent="-342900">
              <a:buFontTx/>
              <a:buChar char="-"/>
            </a:pPr>
            <a:endParaRPr lang="cs-CZ" sz="2200" dirty="0">
              <a:latin typeface="+mn-lt"/>
            </a:endParaRPr>
          </a:p>
          <a:p>
            <a:pPr marL="342900" indent="-342900">
              <a:buFontTx/>
              <a:buChar char="-"/>
            </a:pPr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89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Tandemová výuka, Vzájemná spolupráce pedagogů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/>
              <a:t>Jarní a Podzimní Sdělení – stejný přístup:</a:t>
            </a:r>
          </a:p>
          <a:p>
            <a:r>
              <a:rPr lang="cs-CZ" sz="22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příprava a reflexe mohou probíhat i d</a:t>
            </a:r>
            <a:r>
              <a:rPr lang="cs-CZ" sz="2200" b="1" dirty="0">
                <a:latin typeface="+mn-lt"/>
              </a:rPr>
              <a:t>istančně</a:t>
            </a:r>
            <a:r>
              <a:rPr lang="cs-CZ" sz="2200" dirty="0">
                <a:latin typeface="+mn-lt"/>
              </a:rPr>
              <a:t> pro každou realizovanou hodinu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 samotná výuka (dosud nerealizované hospitace) musí proběhnout vždy </a:t>
            </a:r>
            <a:r>
              <a:rPr lang="cs-CZ" sz="2200" b="1" dirty="0">
                <a:latin typeface="+mn-lt"/>
              </a:rPr>
              <a:t>prezenčně</a:t>
            </a:r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0053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CLIL, Nové metody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/>
              <a:t>Jarní a Podzimní Sdělení – stejný přístup: </a:t>
            </a:r>
          </a:p>
          <a:p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výukové lekce pro pedagogy, příprava </a:t>
            </a:r>
            <a:r>
              <a:rPr lang="cs-CZ" sz="2200" dirty="0" err="1">
                <a:latin typeface="+mn-lt"/>
              </a:rPr>
              <a:t>minilekcí</a:t>
            </a:r>
            <a:r>
              <a:rPr lang="cs-CZ" sz="2200" dirty="0">
                <a:latin typeface="+mn-lt"/>
              </a:rPr>
              <a:t> a reflexe mohou proběhnout </a:t>
            </a:r>
            <a:r>
              <a:rPr lang="cs-CZ" sz="2200" b="1" dirty="0">
                <a:latin typeface="+mn-lt"/>
              </a:rPr>
              <a:t>distančně</a:t>
            </a:r>
            <a:r>
              <a:rPr lang="cs-CZ" sz="2200" dirty="0">
                <a:latin typeface="+mn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odučení </a:t>
            </a:r>
            <a:r>
              <a:rPr lang="cs-CZ" sz="2200" dirty="0" err="1">
                <a:latin typeface="+mn-lt"/>
              </a:rPr>
              <a:t>minilekcí</a:t>
            </a:r>
            <a:r>
              <a:rPr lang="cs-CZ" sz="2200" dirty="0">
                <a:latin typeface="+mn-lt"/>
              </a:rPr>
              <a:t> musí proběhnout </a:t>
            </a:r>
            <a:r>
              <a:rPr lang="cs-CZ" sz="2200" b="1" dirty="0">
                <a:latin typeface="+mn-lt"/>
              </a:rPr>
              <a:t>prezenčně</a:t>
            </a:r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6468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Využití ICT ve vzdělávání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4024" y="1825625"/>
            <a:ext cx="8051326" cy="4003675"/>
          </a:xfrm>
        </p:spPr>
        <p:txBody>
          <a:bodyPr>
            <a:noAutofit/>
          </a:bodyPr>
          <a:lstStyle/>
          <a:p>
            <a:r>
              <a:rPr lang="cs-CZ" sz="2200" dirty="0">
                <a:latin typeface="+mn-lt"/>
              </a:rPr>
              <a:t>Jarní a Podzimní Sdělení – stejný přístup: </a:t>
            </a: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výuka může probíhat </a:t>
            </a:r>
            <a:r>
              <a:rPr lang="cs-CZ" sz="2200" b="1" dirty="0">
                <a:latin typeface="+mn-lt"/>
              </a:rPr>
              <a:t>distančně v případě, že budou žákům zapůjčeny tablety/notebooky </a:t>
            </a:r>
            <a:r>
              <a:rPr lang="cs-CZ" sz="2200" dirty="0">
                <a:latin typeface="+mn-lt"/>
              </a:rPr>
              <a:t>pořízené pro tuto aktivitu.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I distančním způsobem lze hodinu odučit ve dvou různých třídách/skupinách (vždy musí být využito všech 10 zařízení). Pokud nebudou zařízení při distančním vyučování používána v rámci jedné třídy, je nutné pro každou takovou hodinu doložit záznam o dětech/žácích, kteří techniku využívali.</a:t>
            </a:r>
          </a:p>
          <a:p>
            <a:r>
              <a:rPr lang="cs-CZ" sz="2200" i="1" dirty="0">
                <a:latin typeface="+mn-lt"/>
              </a:rPr>
              <a:t>Poznámka: V období mimořádných opatření mohou být nerealizované hodiny standardně nahrazovány), a to prezenčně i distančně. </a:t>
            </a:r>
          </a:p>
        </p:txBody>
      </p:sp>
    </p:spTree>
    <p:extLst>
      <p:ext uri="{BB962C8B-B14F-4D97-AF65-F5344CB8AC3E}">
        <p14:creationId xmlns:p14="http://schemas.microsoft.com/office/powerpoint/2010/main" val="252343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Pravidla pro realizaci šablon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22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>
                <a:latin typeface="+mn-lt"/>
              </a:rPr>
              <a:t>Přehled šablon a jejich věcný výklad </a:t>
            </a:r>
            <a:r>
              <a:rPr lang="cs-CZ" sz="2200" dirty="0">
                <a:latin typeface="+mn-lt"/>
              </a:rPr>
              <a:t>(příloha č. 3 výzvy)</a:t>
            </a: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Doba mimořádných opatření: </a:t>
            </a:r>
            <a:r>
              <a:rPr lang="cs-CZ" sz="2200" b="1" dirty="0">
                <a:latin typeface="+mn-lt"/>
              </a:rPr>
              <a:t>Sdělení k realizaci šablon</a:t>
            </a:r>
          </a:p>
          <a:p>
            <a:r>
              <a:rPr lang="cs-CZ" sz="2200" dirty="0">
                <a:latin typeface="+mn-lt"/>
              </a:rPr>
              <a:t>      </a:t>
            </a:r>
            <a:r>
              <a:rPr lang="cs-CZ" sz="2200" dirty="0">
                <a:latin typeface="+mn-lt"/>
                <a:hlinkClick r:id="rId3"/>
              </a:rPr>
              <a:t>https://opvvv.msmt.cz/aktualita/sdeleni-k-realizaci-sablon.htm</a:t>
            </a:r>
            <a:endParaRPr lang="cs-CZ" sz="2200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Protiepidemická opatření pro oblast školství </a:t>
            </a:r>
            <a:r>
              <a:rPr lang="cs-CZ" sz="2200" b="1" dirty="0">
                <a:latin typeface="+mn-lt"/>
              </a:rPr>
              <a:t>PES</a:t>
            </a:r>
          </a:p>
          <a:p>
            <a:r>
              <a:rPr lang="cs-CZ" sz="2200" dirty="0">
                <a:latin typeface="+mn-lt"/>
              </a:rPr>
              <a:t>      </a:t>
            </a:r>
            <a:r>
              <a:rPr lang="cs-CZ" sz="2200" dirty="0">
                <a:latin typeface="+mn-lt"/>
                <a:hlinkClick r:id="rId4"/>
              </a:rPr>
              <a:t>https://koronavirus.edu.cz/files/tabulka-15.pdf</a:t>
            </a:r>
            <a:endParaRPr lang="cs-CZ" sz="2200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3964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Zapojení ICT technika do výuky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>
                <a:latin typeface="+mn-lt"/>
              </a:rPr>
              <a:t>Jarní a Podzimní Sdělení – stejný přístup: </a:t>
            </a: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výuku lze realizovat </a:t>
            </a:r>
            <a:r>
              <a:rPr lang="cs-CZ" sz="2200" b="1" dirty="0">
                <a:latin typeface="+mn-lt"/>
              </a:rPr>
              <a:t>i distančním způsobem </a:t>
            </a:r>
            <a:r>
              <a:rPr lang="cs-CZ" sz="2200" dirty="0">
                <a:latin typeface="+mn-lt"/>
              </a:rPr>
              <a:t>(ICT technik pomáhá s organizací výuky na dálku). </a:t>
            </a:r>
          </a:p>
          <a:p>
            <a:endParaRPr lang="cs-CZ" sz="2200" dirty="0">
              <a:latin typeface="+mn-lt"/>
            </a:endParaRPr>
          </a:p>
          <a:p>
            <a:r>
              <a:rPr lang="cs-CZ" sz="2200" i="1" dirty="0">
                <a:latin typeface="+mn-lt"/>
              </a:rPr>
              <a:t>Poznámka: je vždy nutné zapojení i pedagoga i ICT technika</a:t>
            </a:r>
          </a:p>
        </p:txBody>
      </p:sp>
    </p:spTree>
    <p:extLst>
      <p:ext uri="{BB962C8B-B14F-4D97-AF65-F5344CB8AC3E}">
        <p14:creationId xmlns:p14="http://schemas.microsoft.com/office/powerpoint/2010/main" val="1495276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Projektový den ve škole/ve vyučování, </a:t>
            </a:r>
            <a:br>
              <a:rPr lang="cs-CZ" dirty="0"/>
            </a:br>
            <a:r>
              <a:rPr lang="cs-CZ" dirty="0"/>
              <a:t>Projektový den mimo školu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/>
              <a:t>Jarní a Podzimní Sdělení – stejný přístup: </a:t>
            </a:r>
          </a:p>
          <a:p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aktivity nelze realizovat distanční formou</a:t>
            </a:r>
          </a:p>
          <a:p>
            <a:endParaRPr lang="cs-CZ" sz="2200" dirty="0">
              <a:latin typeface="+mn-lt"/>
            </a:endParaRPr>
          </a:p>
          <a:p>
            <a:r>
              <a:rPr lang="cs-CZ" sz="2200" b="1" dirty="0">
                <a:latin typeface="+mn-lt"/>
              </a:rPr>
              <a:t>PES</a:t>
            </a:r>
          </a:p>
          <a:p>
            <a:pPr marL="342900" indent="-342900">
              <a:buFontTx/>
              <a:buChar char="-"/>
            </a:pPr>
            <a:r>
              <a:rPr lang="cs-CZ" sz="2200" dirty="0"/>
              <a:t>vstup třetích osob do prostor školy – dotaz měsíce </a:t>
            </a:r>
          </a:p>
          <a:p>
            <a:pPr marL="342900" indent="-342900">
              <a:buFontTx/>
              <a:buChar char="-"/>
            </a:pPr>
            <a:r>
              <a:rPr lang="cs-CZ" sz="2200" dirty="0"/>
              <a:t>realizace projektových dní mimo školu – dotaz měsíce</a:t>
            </a:r>
          </a:p>
          <a:p>
            <a:pPr marL="342900" indent="-342900">
              <a:buFontTx/>
              <a:buChar char="-"/>
            </a:pPr>
            <a:r>
              <a:rPr lang="cs-CZ" sz="2200" dirty="0"/>
              <a:t>např. výzva 63  (dotaz č. 36) </a:t>
            </a:r>
            <a:r>
              <a:rPr lang="cs-CZ" sz="2200" dirty="0">
                <a:hlinkClick r:id="rId3"/>
              </a:rPr>
              <a:t>https://opvvv.msmt.cz/vyzva/vyzva-c-02-18-063-sablony-ii-mimo-hlavni-mesto-praha-verze-1/dotazy.htm</a:t>
            </a:r>
            <a:endParaRPr lang="cs-CZ" sz="2200" dirty="0"/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50270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Kluby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200" dirty="0"/>
              <a:t>Jarní a Podzimní Sdělení – </a:t>
            </a:r>
            <a:r>
              <a:rPr lang="cs-CZ" sz="2200" b="1" dirty="0"/>
              <a:t>odlišný</a:t>
            </a:r>
            <a:r>
              <a:rPr lang="cs-CZ" sz="2200" dirty="0"/>
              <a:t> přístup: </a:t>
            </a:r>
          </a:p>
          <a:p>
            <a:endParaRPr lang="cs-CZ" sz="2200" dirty="0">
              <a:latin typeface="+mn-lt"/>
            </a:endParaRPr>
          </a:p>
          <a:p>
            <a:r>
              <a:rPr lang="cs-CZ" sz="2200" dirty="0">
                <a:latin typeface="+mn-lt"/>
              </a:rPr>
              <a:t>Jarní Sdělení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aktivitu je možné realizovat </a:t>
            </a:r>
            <a:r>
              <a:rPr lang="cs-CZ" sz="2200" b="1" dirty="0">
                <a:latin typeface="+mn-lt"/>
              </a:rPr>
              <a:t>distanční formou</a:t>
            </a:r>
            <a:r>
              <a:rPr lang="cs-CZ" sz="2200" dirty="0">
                <a:latin typeface="+mn-lt"/>
              </a:rPr>
              <a:t>. V třídní knize klubu bude forma provedení uvedena u příslušné schůzky.</a:t>
            </a:r>
          </a:p>
          <a:p>
            <a:endParaRPr lang="cs-CZ" sz="2200" dirty="0">
              <a:latin typeface="+mn-lt"/>
            </a:endParaRPr>
          </a:p>
          <a:p>
            <a:r>
              <a:rPr lang="cs-CZ" sz="2200" dirty="0">
                <a:latin typeface="+mn-lt"/>
              </a:rPr>
              <a:t>Podzimní Sdělení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aktivitu je možné realizovat </a:t>
            </a:r>
            <a:r>
              <a:rPr lang="cs-CZ" sz="2200" b="1" dirty="0">
                <a:latin typeface="+mn-lt"/>
              </a:rPr>
              <a:t>distanční formou </a:t>
            </a:r>
            <a:r>
              <a:rPr lang="cs-CZ" sz="2200" dirty="0">
                <a:latin typeface="+mn-lt"/>
              </a:rPr>
              <a:t>nebo </a:t>
            </a:r>
            <a:r>
              <a:rPr lang="cs-CZ" sz="2200" b="1" dirty="0">
                <a:latin typeface="+mn-lt"/>
              </a:rPr>
              <a:t>kombinací prezenční a distanční formy</a:t>
            </a:r>
            <a:r>
              <a:rPr lang="cs-CZ" sz="2200" dirty="0">
                <a:latin typeface="+mn-lt"/>
              </a:rPr>
              <a:t>. Při kombinaci je nutná prezenční účast min. 25% z celkového počtu zapsaných účastníků. V třídní knize klubu bude forma provedení uvedena u příslušné schůzky </a:t>
            </a:r>
          </a:p>
        </p:txBody>
      </p:sp>
    </p:spTree>
    <p:extLst>
      <p:ext uri="{BB962C8B-B14F-4D97-AF65-F5344CB8AC3E}">
        <p14:creationId xmlns:p14="http://schemas.microsoft.com/office/powerpoint/2010/main" val="22198938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Doučování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>
                <a:latin typeface="+mn-lt"/>
              </a:rPr>
              <a:t>Jarní a Podzimní Sdělení – stejný přístup: </a:t>
            </a: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aktivitu je možné realizovat </a:t>
            </a:r>
            <a:r>
              <a:rPr lang="cs-CZ" sz="2200" b="1" dirty="0">
                <a:latin typeface="+mn-lt"/>
              </a:rPr>
              <a:t>distanční</a:t>
            </a:r>
            <a:r>
              <a:rPr lang="cs-CZ" sz="2200" dirty="0">
                <a:latin typeface="+mn-lt"/>
              </a:rPr>
              <a:t> formou nebo </a:t>
            </a:r>
            <a:r>
              <a:rPr lang="cs-CZ" sz="2200" b="1" dirty="0">
                <a:latin typeface="+mn-lt"/>
              </a:rPr>
              <a:t>kombinací prezenční a distanční formy</a:t>
            </a:r>
            <a:r>
              <a:rPr lang="cs-CZ" sz="2200" dirty="0">
                <a:latin typeface="+mn-lt"/>
              </a:rPr>
              <a:t>. V třídní knize doučování bude forma provedení uvedena u příslušné schůzky.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  <a:p>
            <a:r>
              <a:rPr lang="cs-CZ" sz="2200" i="1" dirty="0">
                <a:latin typeface="+mn-lt"/>
              </a:rPr>
              <a:t>Poznámka: u kombinované formy není stanoven min. počet žáků v prezenční účasti.</a:t>
            </a:r>
          </a:p>
        </p:txBody>
      </p:sp>
    </p:spTree>
    <p:extLst>
      <p:ext uri="{BB962C8B-B14F-4D97-AF65-F5344CB8AC3E}">
        <p14:creationId xmlns:p14="http://schemas.microsoft.com/office/powerpoint/2010/main" val="22146914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Tematická setkávání s rodiči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>
                <a:latin typeface="+mn-lt"/>
              </a:rPr>
              <a:t>Jarní a Podzimní Sdělení – stejný přístup: </a:t>
            </a: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aktivitu je možné realizovat </a:t>
            </a:r>
            <a:r>
              <a:rPr lang="cs-CZ" sz="2200" b="1" dirty="0">
                <a:latin typeface="+mn-lt"/>
              </a:rPr>
              <a:t>i distanční formou</a:t>
            </a:r>
          </a:p>
          <a:p>
            <a:endParaRPr lang="cs-CZ" sz="2200" dirty="0">
              <a:latin typeface="+mn-lt"/>
            </a:endParaRPr>
          </a:p>
          <a:p>
            <a:r>
              <a:rPr lang="cs-CZ" sz="2200" i="1" dirty="0">
                <a:latin typeface="+mn-lt"/>
              </a:rPr>
              <a:t>Poznámka: pozor na tuto šablonu ve výzvě 80/81 – v jejím rámci lze max. polovinu času věnovat komunitně osvětovým setkáváním (tuto část nelze realizovat distanční formou)</a:t>
            </a:r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5979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Komunitn</a:t>
            </a:r>
            <a:r>
              <a:rPr lang="cs-CZ" dirty="0"/>
              <a:t>ě osvětová setkávání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200" dirty="0">
                <a:latin typeface="+mn-lt"/>
              </a:rPr>
              <a:t>Jarní a Podzimní Sdělení – stejný přístup: </a:t>
            </a: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aktivitu není možné realizovat distanční formou. </a:t>
            </a:r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16594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1456543"/>
          </a:xfrm>
        </p:spPr>
        <p:txBody>
          <a:bodyPr>
            <a:normAutofit/>
          </a:bodyPr>
          <a:lstStyle/>
          <a:p>
            <a:pPr algn="ctr"/>
            <a:r>
              <a:rPr lang="cs-CZ" sz="5400" dirty="0"/>
              <a:t>Indikátory v </a:t>
            </a:r>
            <a:r>
              <a:rPr lang="cs-CZ" sz="5400" dirty="0" err="1"/>
              <a:t>ZZoR</a:t>
            </a:r>
            <a:endParaRPr lang="cs-CZ" sz="5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sz="2200" b="1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9782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Výsledkové indikátory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i="1" dirty="0">
                <a:latin typeface="+mn-lt"/>
              </a:rPr>
              <a:t>Platí ustanovení a sankce v právních aktech! Nelze sjednat výjimky.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i="1" dirty="0">
                <a:latin typeface="+mn-lt"/>
              </a:rPr>
              <a:t>Lze podat žádost o změnu projektu – snížení indikátorů.</a:t>
            </a:r>
          </a:p>
          <a:p>
            <a:r>
              <a:rPr lang="cs-CZ" sz="2200" b="1" dirty="0">
                <a:latin typeface="+mn-lt"/>
              </a:rPr>
              <a:t>II. vlna šablon</a:t>
            </a:r>
          </a:p>
          <a:p>
            <a:r>
              <a:rPr lang="cs-CZ" sz="2200" dirty="0">
                <a:latin typeface="+mn-lt"/>
              </a:rPr>
              <a:t>51010 – povinný, sankcionován (vyplnit výstupní dotazník)</a:t>
            </a:r>
          </a:p>
          <a:p>
            <a:r>
              <a:rPr lang="cs-CZ" sz="2200" dirty="0">
                <a:solidFill>
                  <a:srgbClr val="FF0000"/>
                </a:solidFill>
                <a:latin typeface="+mn-lt"/>
              </a:rPr>
              <a:t>52510</a:t>
            </a:r>
            <a:r>
              <a:rPr lang="cs-CZ" sz="2200" dirty="0">
                <a:latin typeface="+mn-lt"/>
              </a:rPr>
              <a:t> – povinný, sankcionován (portfolio pedagoga, v </a:t>
            </a:r>
            <a:r>
              <a:rPr lang="cs-CZ" sz="2200" dirty="0" err="1">
                <a:latin typeface="+mn-lt"/>
              </a:rPr>
              <a:t>ZoR</a:t>
            </a:r>
            <a:r>
              <a:rPr lang="cs-CZ" sz="2200" dirty="0">
                <a:latin typeface="+mn-lt"/>
              </a:rPr>
              <a:t> zpráva)</a:t>
            </a:r>
          </a:p>
          <a:p>
            <a:r>
              <a:rPr lang="cs-CZ" sz="2200" dirty="0">
                <a:latin typeface="+mn-lt"/>
              </a:rPr>
              <a:t>60000 – nepovinný, nesankcionován (IS ESF, vzdělávání min. 24 hodin)</a:t>
            </a:r>
          </a:p>
          <a:p>
            <a:r>
              <a:rPr lang="cs-CZ" sz="2200" b="1" dirty="0">
                <a:latin typeface="+mn-lt"/>
              </a:rPr>
              <a:t>III. vlna šablon </a:t>
            </a:r>
          </a:p>
          <a:p>
            <a:r>
              <a:rPr lang="cs-CZ" sz="2200" dirty="0"/>
              <a:t>51010 – povinný, sankcionován (vyplnit výstupní dotazník)</a:t>
            </a:r>
          </a:p>
          <a:p>
            <a:r>
              <a:rPr lang="cs-CZ" sz="2200" dirty="0">
                <a:solidFill>
                  <a:srgbClr val="FF0000"/>
                </a:solidFill>
              </a:rPr>
              <a:t>52510</a:t>
            </a:r>
            <a:r>
              <a:rPr lang="cs-CZ" sz="2200" dirty="0"/>
              <a:t> – povinný, sankcionován (portfolio pedagoga, v </a:t>
            </a:r>
            <a:r>
              <a:rPr lang="cs-CZ" sz="2200" dirty="0" err="1"/>
              <a:t>ZoR</a:t>
            </a:r>
            <a:r>
              <a:rPr lang="cs-CZ" sz="2200" dirty="0"/>
              <a:t> zpráva)</a:t>
            </a:r>
          </a:p>
          <a:p>
            <a:r>
              <a:rPr lang="cs-CZ" sz="2200" dirty="0">
                <a:solidFill>
                  <a:srgbClr val="FF0000"/>
                </a:solidFill>
              </a:rPr>
              <a:t>60000</a:t>
            </a:r>
            <a:r>
              <a:rPr lang="cs-CZ" sz="2200" dirty="0"/>
              <a:t> – povinný, sankcionován (IS ESF, vzdělávání min. 24 hodin)</a:t>
            </a:r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91686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rgbClr val="428D96"/>
                </a:solidFill>
              </a:rPr>
              <a:t>Metodická podpora MAS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sz="2200" dirty="0">
              <a:latin typeface="+mn-lt"/>
            </a:endParaRPr>
          </a:p>
          <a:p>
            <a:r>
              <a:rPr lang="cs-CZ" sz="2200" dirty="0">
                <a:latin typeface="+mn-lt"/>
                <a:hlinkClick r:id="rId3"/>
              </a:rPr>
              <a:t>sablonymas@msmt.cz</a:t>
            </a:r>
            <a:endParaRPr lang="cs-CZ" sz="2200" dirty="0">
              <a:latin typeface="+mn-lt"/>
            </a:endParaRPr>
          </a:p>
          <a:p>
            <a:endParaRPr lang="cs-CZ" sz="2200" dirty="0">
              <a:latin typeface="+mn-lt"/>
            </a:endParaRPr>
          </a:p>
          <a:p>
            <a:r>
              <a:rPr lang="cs-CZ" sz="2200" dirty="0">
                <a:latin typeface="+mn-lt"/>
              </a:rPr>
              <a:t>Lucie Karešová 724 131 065</a:t>
            </a:r>
          </a:p>
          <a:p>
            <a:r>
              <a:rPr lang="cs-CZ" sz="2200" dirty="0">
                <a:latin typeface="+mn-lt"/>
              </a:rPr>
              <a:t>                           234 814 234</a:t>
            </a:r>
          </a:p>
        </p:txBody>
      </p:sp>
    </p:spTree>
    <p:extLst>
      <p:ext uri="{BB962C8B-B14F-4D97-AF65-F5344CB8AC3E}">
        <p14:creationId xmlns:p14="http://schemas.microsoft.com/office/powerpoint/2010/main" val="4208682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Mimořádná opatření – jaro 2020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popsána realizace šablon při zákazu/omezení osobní přítomnosti dětí/žáků/studentů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platnost jarního Sdělení je až do vydání podzimního Sdělení, tj. do 12. 10. 2020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 době jarních mimořádných opatření byl v podstatě jednotný přístup k fungování škol na celostátní úrovni s výjimkou mateřských škol (zakázána osobní přítomnost žáků od 13. 3. do 10. 5. 2020) 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 jarním Sdělení nejsou definována mimořádná opatření </a:t>
            </a:r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2744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Mimořádná opatření – podzim 2020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popsána realizace šablon při zákazu či omezení osobní přítomnosti dětí/žáků/studentů bez předpokládaného konce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 době podzimních mimořádných opatření je rozlišen přístup k fungování škol v závislosti na typu školy a na stupni protiepidemických opatření PES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 podzimním Sdělení jsou definována mimořádná opatření jako zákaz nebo omezení osobní přítomnosti dětí/žáků/studentů</a:t>
            </a: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1064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Využití Sdělení k realizaci šablon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využití v době mimořádných opatření </a:t>
            </a:r>
          </a:p>
          <a:p>
            <a:pPr lvl="0"/>
            <a:r>
              <a:rPr lang="cs-CZ" sz="2200" dirty="0">
                <a:latin typeface="+mn-lt"/>
              </a:rPr>
              <a:t>      - jiné formy realizace aktivit </a:t>
            </a:r>
          </a:p>
          <a:p>
            <a:pPr lvl="0"/>
            <a:endParaRPr lang="cs-CZ" sz="2200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příjemci nejsou povinni dokládat do </a:t>
            </a:r>
            <a:r>
              <a:rPr lang="cs-CZ" sz="2200" dirty="0" err="1">
                <a:latin typeface="+mn-lt"/>
              </a:rPr>
              <a:t>ZoR</a:t>
            </a:r>
            <a:r>
              <a:rPr lang="cs-CZ" sz="2200" dirty="0">
                <a:latin typeface="+mn-lt"/>
              </a:rPr>
              <a:t> dobu mimořádných opatření ve školách a školských zařízení, tj. nedokládají, že měli možnost využít jiné formy realizace šablon </a:t>
            </a:r>
          </a:p>
        </p:txBody>
      </p:sp>
    </p:spTree>
    <p:extLst>
      <p:ext uri="{BB962C8B-B14F-4D97-AF65-F5344CB8AC3E}">
        <p14:creationId xmlns:p14="http://schemas.microsoft.com/office/powerpoint/2010/main" val="2469223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Dodržování protiepidemických opatření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200" dirty="0">
                <a:latin typeface="+mn-lt"/>
              </a:rPr>
              <a:t>PES </a:t>
            </a:r>
            <a:r>
              <a:rPr lang="cs-CZ" sz="2200" dirty="0">
                <a:latin typeface="+mn-lt"/>
                <a:hlinkClick r:id="rId3"/>
              </a:rPr>
              <a:t>https://koronavirus.edu.cz/informace-a-faq</a:t>
            </a:r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homogenní skupiny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vstup třetích osob do školy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zákaz školních výletů, škol v přírodě apod.</a:t>
            </a:r>
          </a:p>
          <a:p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Dodržení protiepidemických opatření – možnost konzultace: </a:t>
            </a:r>
            <a:r>
              <a:rPr lang="cs-CZ" sz="2200" dirty="0">
                <a:latin typeface="+mn-lt"/>
                <a:hlinkClick r:id="rId4"/>
              </a:rPr>
              <a:t>https://koronavirus.edu.cz/kontakty</a:t>
            </a:r>
            <a:endParaRPr lang="cs-CZ" sz="22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 err="1">
                <a:latin typeface="+mn-lt"/>
              </a:rPr>
              <a:t>Admin</a:t>
            </a:r>
            <a:r>
              <a:rPr lang="cs-CZ" sz="2200" dirty="0">
                <a:latin typeface="+mn-lt"/>
              </a:rPr>
              <a:t> O 45 nekontrolují dodržení protiepidemických opatření při realizaci šablon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7033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Realizace aktivit dle Sdělení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cs-CZ" sz="2200" dirty="0">
              <a:latin typeface="+mn-lt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kontrola v </a:t>
            </a:r>
            <a:r>
              <a:rPr lang="cs-CZ" sz="2200" dirty="0" err="1">
                <a:latin typeface="+mn-lt"/>
              </a:rPr>
              <a:t>ZoR</a:t>
            </a:r>
            <a:r>
              <a:rPr lang="cs-CZ" sz="2200" dirty="0">
                <a:latin typeface="+mn-lt"/>
              </a:rPr>
              <a:t>, kontrola na místě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dle požadavku konkrétní šablony uvést, zda aktivita proběhla distančně/kombinovaně. Pokud nebude uvedeno, má se za to, že proběhla prezenčně (doložení výstupu „bez úprav“)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pokud škola uvede distanční způsob, aniž by byl možný, bude vyzvána k vysvětlení (viz šablony tandemové výuky, spolupráce pedagogů, CLIL, nové metody) – nezpůsobilost výstupu</a:t>
            </a:r>
          </a:p>
        </p:txBody>
      </p:sp>
    </p:spTree>
    <p:extLst>
      <p:ext uri="{BB962C8B-B14F-4D97-AF65-F5344CB8AC3E}">
        <p14:creationId xmlns:p14="http://schemas.microsoft.com/office/powerpoint/2010/main" val="1383793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/>
              <a:t>Časové omezení realizace šablon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90688"/>
            <a:ext cx="7758605" cy="4000501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lhůty v šablonách se prodlužují o dobu trvání mimořádných opatření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časový rámec 5/10 po sobě jdoucích měsíců, ve kterých probíhá výuka. Pokud platí pro školu mimořádná opatření, lhůta se přestane počítat, a to i tehdy, kdy škola realizuje aktivitu distančním způsobem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200" dirty="0">
                <a:latin typeface="+mn-lt"/>
              </a:rPr>
              <a:t>nerealizovaná setkání doučování, klubů a využití ICT ve vyučování lze v souladu se zněním šablon nahrazovat podle počtu vynechaných týdnů. U aktivity Využití ICT ve vzdělávání platí, že aktivita nemůže být zkrácena na méně týdnů, než uvádí vybraná varianta (např. 64 týdnů). </a:t>
            </a:r>
          </a:p>
          <a:p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992274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Distanční forma vzdělávání</a:t>
            </a:r>
            <a:endParaRPr lang="cs-CZ" dirty="0">
              <a:solidFill>
                <a:srgbClr val="428D9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+mn-lt"/>
              </a:rPr>
              <a:t>Pokud je vyžadováno doložení distanční formy do </a:t>
            </a:r>
            <a:r>
              <a:rPr lang="cs-CZ" sz="2400" dirty="0" err="1">
                <a:latin typeface="+mn-lt"/>
              </a:rPr>
              <a:t>ZoR</a:t>
            </a:r>
            <a:r>
              <a:rPr lang="cs-CZ" sz="2400" dirty="0">
                <a:latin typeface="+mn-lt"/>
              </a:rPr>
              <a:t>, je u aktivit obvykle uvedeno: „</a:t>
            </a:r>
            <a:r>
              <a:rPr lang="cs-CZ" sz="2400" b="1" i="1" dirty="0">
                <a:latin typeface="+mn-lt"/>
              </a:rPr>
              <a:t>např. snímkem obrazovky </a:t>
            </a:r>
            <a:r>
              <a:rPr lang="cs-CZ" sz="2400" i="1" dirty="0">
                <a:latin typeface="+mn-lt"/>
              </a:rPr>
              <a:t>(</a:t>
            </a:r>
            <a:r>
              <a:rPr lang="cs-CZ" sz="2400" i="1" dirty="0" err="1">
                <a:latin typeface="+mn-lt"/>
              </a:rPr>
              <a:t>print</a:t>
            </a:r>
            <a:r>
              <a:rPr lang="cs-CZ" sz="2400" i="1" dirty="0">
                <a:latin typeface="+mn-lt"/>
              </a:rPr>
              <a:t> </a:t>
            </a:r>
            <a:r>
              <a:rPr lang="cs-CZ" sz="2400" i="1" dirty="0" err="1">
                <a:latin typeface="+mn-lt"/>
              </a:rPr>
              <a:t>screenem</a:t>
            </a:r>
            <a:r>
              <a:rPr lang="cs-CZ" sz="2400" i="1" dirty="0">
                <a:latin typeface="+mn-lt"/>
              </a:rPr>
              <a:t>), ze kterého bude zřejmý počet přihlášených účastníků včetně zobrazení dolní lišty obrazovky notebooku/PC, kde je vidět datum a čas pořízení </a:t>
            </a:r>
            <a:r>
              <a:rPr lang="cs-CZ" sz="2400" i="1" dirty="0" err="1">
                <a:latin typeface="+mn-lt"/>
              </a:rPr>
              <a:t>print</a:t>
            </a:r>
            <a:r>
              <a:rPr lang="cs-CZ" sz="2400" i="1" dirty="0">
                <a:latin typeface="+mn-lt"/>
              </a:rPr>
              <a:t> </a:t>
            </a:r>
            <a:r>
              <a:rPr lang="cs-CZ" sz="2400" i="1" dirty="0" err="1">
                <a:latin typeface="+mn-lt"/>
              </a:rPr>
              <a:t>screenu</a:t>
            </a:r>
            <a:r>
              <a:rPr lang="cs-CZ" sz="2400" i="1" dirty="0">
                <a:latin typeface="+mn-lt"/>
              </a:rPr>
              <a:t>.“. </a:t>
            </a:r>
            <a:endParaRPr lang="cs-CZ" sz="2400" dirty="0">
              <a:latin typeface="+mn-lt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400" dirty="0" err="1">
                <a:latin typeface="+mn-lt"/>
              </a:rPr>
              <a:t>Printscreen</a:t>
            </a:r>
            <a:r>
              <a:rPr lang="cs-CZ" sz="2400" dirty="0">
                <a:latin typeface="+mn-lt"/>
              </a:rPr>
              <a:t> je nejvhodnějším způsobem doložení, je však možné doložit jiný dokument/kombinaci dokumentů (počet účastníků, datum a čas pořízení a dále synchronní forma semináře).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400" dirty="0">
                <a:latin typeface="+mn-lt"/>
              </a:rPr>
              <a:t>Čestná prohlášení obecně nenahrazují vhodné doložení aktivity, nicméně i čestné prohlášení bude posuzováno individuálně vzhledem k charakteru realizace šablony.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cs-CZ" sz="2400" b="1" dirty="0">
                <a:latin typeface="+mn-lt"/>
              </a:rPr>
              <a:t>Do </a:t>
            </a:r>
            <a:r>
              <a:rPr lang="cs-CZ" sz="2400" b="1" dirty="0" err="1">
                <a:latin typeface="+mn-lt"/>
              </a:rPr>
              <a:t>ZoR</a:t>
            </a:r>
            <a:r>
              <a:rPr lang="cs-CZ" sz="2400" b="1" dirty="0">
                <a:latin typeface="+mn-lt"/>
              </a:rPr>
              <a:t>: </a:t>
            </a:r>
            <a:r>
              <a:rPr lang="cs-CZ" sz="2400" dirty="0">
                <a:latin typeface="+mn-lt"/>
              </a:rPr>
              <a:t>DVPP, supervize/</a:t>
            </a:r>
            <a:r>
              <a:rPr lang="cs-CZ" sz="2400" dirty="0" err="1">
                <a:latin typeface="+mn-lt"/>
              </a:rPr>
              <a:t>mentoring</a:t>
            </a:r>
            <a:r>
              <a:rPr lang="cs-CZ" sz="2400" dirty="0">
                <a:latin typeface="+mn-lt"/>
              </a:rPr>
              <a:t>/</a:t>
            </a:r>
            <a:r>
              <a:rPr lang="cs-CZ" sz="2400" dirty="0" err="1">
                <a:latin typeface="+mn-lt"/>
              </a:rPr>
              <a:t>koučink</a:t>
            </a:r>
            <a:r>
              <a:rPr lang="cs-CZ" sz="2400" dirty="0">
                <a:latin typeface="+mn-lt"/>
              </a:rPr>
              <a:t> , koordinátor spolupráce</a:t>
            </a:r>
          </a:p>
          <a:p>
            <a:endParaRPr lang="cs-CZ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8112525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Vlastní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0CA98376D84445B27235C23C5DAEEA" ma:contentTypeVersion="3" ma:contentTypeDescription="Vytvoří nový dokument" ma:contentTypeScope="" ma:versionID="26bec60fd599d9bf8ccd2066ea928388">
  <xsd:schema xmlns:xsd="http://www.w3.org/2001/XMLSchema" xmlns:xs="http://www.w3.org/2001/XMLSchema" xmlns:p="http://schemas.microsoft.com/office/2006/metadata/properties" xmlns:ns2="0104a4cd-1400-468e-be1b-c7aad71d7d5a" targetNamespace="http://schemas.microsoft.com/office/2006/metadata/properties" ma:root="true" ma:fieldsID="5b2268967c3d466a78734da71f64c258" ns2:_="">
    <xsd:import namespace="0104a4cd-1400-468e-be1b-c7aad71d7d5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4a4cd-1400-468e-be1b-c7aad71d7d5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 ma:index="11" ma:displayName="Komentář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104a4cd-1400-468e-be1b-c7aad71d7d5a">15OPMSMT0001-28-136073</_dlc_DocId>
    <_dlc_DocIdUrl xmlns="0104a4cd-1400-468e-be1b-c7aad71d7d5a">
      <Url>https://op.msmt.cz/_layouts/15/DocIdRedir.aspx?ID=15OPMSMT0001-28-136073</Url>
      <Description>15OPMSMT0001-28-136073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1FC87D-118F-4FFF-98EE-59ADE527E45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EBA1EEB-AD06-4359-8347-724667475E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4a4cd-1400-468e-be1b-c7aad71d7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3836A6B-B9C0-4044-A2B1-4CDBD2A5CC87}">
  <ds:schemaRefs>
    <ds:schemaRef ds:uri="http://schemas.microsoft.com/office/infopath/2007/PartnerControls"/>
    <ds:schemaRef ds:uri="http://purl.org/dc/terms/"/>
    <ds:schemaRef ds:uri="0104a4cd-1400-468e-be1b-c7aad71d7d5a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EB7D9836-1CA0-4407-ABC7-093FC03A94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5234</TotalTime>
  <Words>1803</Words>
  <Application>Microsoft Office PowerPoint</Application>
  <PresentationFormat>Předvádění na obrazovce (4:3)</PresentationFormat>
  <Paragraphs>216</Paragraphs>
  <Slides>28</Slides>
  <Notes>27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31" baseType="lpstr">
      <vt:lpstr>Arial</vt:lpstr>
      <vt:lpstr>Calibri</vt:lpstr>
      <vt:lpstr>Vlastní návrh</vt:lpstr>
      <vt:lpstr>Prezentace aplikace PowerPoint</vt:lpstr>
      <vt:lpstr>Pravidla pro realizaci šablon</vt:lpstr>
      <vt:lpstr>Mimořádná opatření – jaro 2020</vt:lpstr>
      <vt:lpstr>Mimořádná opatření – podzim 2020</vt:lpstr>
      <vt:lpstr>Využití Sdělení k realizaci šablon</vt:lpstr>
      <vt:lpstr>Dodržování protiepidemických opatření</vt:lpstr>
      <vt:lpstr>Realizace aktivit dle Sdělení</vt:lpstr>
      <vt:lpstr>Časové omezení realizace šablon</vt:lpstr>
      <vt:lpstr>Distanční forma vzdělávání</vt:lpstr>
      <vt:lpstr>Aktivity</vt:lpstr>
      <vt:lpstr>Distanční DVPP</vt:lpstr>
      <vt:lpstr>Personální šablony</vt:lpstr>
      <vt:lpstr>Personální šablony – pokr.</vt:lpstr>
      <vt:lpstr>Supervize, mentoring, koučink</vt:lpstr>
      <vt:lpstr>Sdílení zkušeností prostřednictvím návštěv</vt:lpstr>
      <vt:lpstr>Zapojení odborníka z praxe</vt:lpstr>
      <vt:lpstr>Tandemová výuka, Vzájemná spolupráce pedagogů</vt:lpstr>
      <vt:lpstr>CLIL, Nové metody</vt:lpstr>
      <vt:lpstr>Využití ICT ve vzdělávání</vt:lpstr>
      <vt:lpstr>Zapojení ICT technika do výuky</vt:lpstr>
      <vt:lpstr>Projektový den ve škole/ve vyučování,  Projektový den mimo školu</vt:lpstr>
      <vt:lpstr>Kluby</vt:lpstr>
      <vt:lpstr>Doučování</vt:lpstr>
      <vt:lpstr>Tematická setkávání s rodiči </vt:lpstr>
      <vt:lpstr>Komunitně osvětová setkávání</vt:lpstr>
      <vt:lpstr>Indikátory v ZZoR</vt:lpstr>
      <vt:lpstr>Výsledkové indikátory </vt:lpstr>
      <vt:lpstr>Metodická podpora MAS</vt:lpstr>
    </vt:vector>
  </TitlesOfParts>
  <Company>MSMT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Prezentace_obecná šablona</dc:title>
  <dc:creator>Presová Eva</dc:creator>
  <dc:description>pečlivžáky</dc:description>
  <cp:lastModifiedBy>Lenka Klabačková</cp:lastModifiedBy>
  <cp:revision>482</cp:revision>
  <cp:lastPrinted>2020-11-25T10:33:06Z</cp:lastPrinted>
  <dcterms:created xsi:type="dcterms:W3CDTF">2015-09-11T08:58:50Z</dcterms:created>
  <dcterms:modified xsi:type="dcterms:W3CDTF">2021-01-30T21:10:07Z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0x010100810CA98376D84445B27235C23C5DAEEA</vt:lpwstr>
  </property>
  <property fmtid="{D5CDD505-2E9C-101B-9397-08002B2CF9AE}" pid="3" name="_dlc_DocIdItemGuid">
    <vt:lpwstr>976a71bf-13c9-4e15-94ec-4356fd888847</vt:lpwstr>
  </property>
  <property fmtid="{D5CDD505-2E9C-101B-9397-08002B2CF9AE}" pid="4" name="Komentář">
    <vt:lpwstr>předepsané písmo Calibri, daná velikost a barva písma</vt:lpwstr>
  </property>
</Properties>
</file>